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81" r:id="rId4"/>
    <p:sldId id="277" r:id="rId5"/>
    <p:sldId id="274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6" r:id="rId18"/>
    <p:sldId id="273" r:id="rId19"/>
    <p:sldId id="272" r:id="rId20"/>
    <p:sldId id="279" r:id="rId21"/>
    <p:sldId id="280" r:id="rId22"/>
    <p:sldId id="278" r:id="rId23"/>
    <p:sldId id="269" r:id="rId24"/>
    <p:sldId id="271" r:id="rId25"/>
    <p:sldId id="27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81B4"/>
    <a:srgbClr val="568FBE"/>
    <a:srgbClr val="407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316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83F5DA-F93B-49B4-9827-F0E42DB8F1CD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7A4749F4-9308-4193-98C5-CBE3F06008A8}">
      <dgm:prSet phldrT="[Text]"/>
      <dgm:spPr>
        <a:solidFill>
          <a:srgbClr val="4581B4"/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Research Question</a:t>
          </a:r>
        </a:p>
      </dgm:t>
    </dgm:pt>
    <dgm:pt modelId="{93E0687F-D284-4204-86A0-49C59DEAB83E}" type="parTrans" cxnId="{7691BECD-639D-4A2D-9611-C0FDA8E722D3}">
      <dgm:prSet/>
      <dgm:spPr/>
      <dgm:t>
        <a:bodyPr/>
        <a:lstStyle/>
        <a:p>
          <a:endParaRPr lang="en-US"/>
        </a:p>
      </dgm:t>
    </dgm:pt>
    <dgm:pt modelId="{96BA41F1-5DA3-4A3E-A171-799FAEA75E72}" type="sibTrans" cxnId="{7691BECD-639D-4A2D-9611-C0FDA8E722D3}">
      <dgm:prSet/>
      <dgm:spPr/>
      <dgm:t>
        <a:bodyPr/>
        <a:lstStyle/>
        <a:p>
          <a:endParaRPr lang="en-US"/>
        </a:p>
      </dgm:t>
    </dgm:pt>
    <dgm:pt modelId="{CED9D3C7-FAAC-4A28-94B2-0DAE67EA3F6F}">
      <dgm:prSet phldrT="[Text]" custT="1"/>
      <dgm:spPr>
        <a:solidFill>
          <a:srgbClr val="4581B4"/>
        </a:solidFill>
      </dgm:spPr>
      <dgm:t>
        <a:bodyPr/>
        <a:lstStyle/>
        <a:p>
          <a:r>
            <a:rPr lang="en-US" sz="3000" dirty="0">
              <a:latin typeface="Cambria Math" panose="02040503050406030204" pitchFamily="18" charset="0"/>
              <a:ea typeface="Cambria Math" panose="02040503050406030204" pitchFamily="18" charset="0"/>
            </a:rPr>
            <a:t>Theory &amp; Lit. Review</a:t>
          </a:r>
        </a:p>
      </dgm:t>
    </dgm:pt>
    <dgm:pt modelId="{0EDEBA60-5C3F-43EC-AE97-BCC4BD261468}" type="parTrans" cxnId="{3E76B670-DDFE-4CC4-9B19-BD0CAE0C4D9A}">
      <dgm:prSet/>
      <dgm:spPr/>
      <dgm:t>
        <a:bodyPr/>
        <a:lstStyle/>
        <a:p>
          <a:endParaRPr lang="en-US"/>
        </a:p>
      </dgm:t>
    </dgm:pt>
    <dgm:pt modelId="{F1D1755E-CC84-42BC-B76B-789B36A420A7}" type="sibTrans" cxnId="{3E76B670-DDFE-4CC4-9B19-BD0CAE0C4D9A}">
      <dgm:prSet/>
      <dgm:spPr/>
      <dgm:t>
        <a:bodyPr/>
        <a:lstStyle/>
        <a:p>
          <a:endParaRPr lang="en-US"/>
        </a:p>
      </dgm:t>
    </dgm:pt>
    <dgm:pt modelId="{05B0842C-A744-4925-80CF-C24446D09F9C}">
      <dgm:prSet phldrT="[Text]"/>
      <dgm:spPr>
        <a:solidFill>
          <a:schemeClr val="tx2">
            <a:lumMod val="90000"/>
            <a:lumOff val="10000"/>
          </a:schemeClr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Data &amp; Methods</a:t>
          </a:r>
        </a:p>
      </dgm:t>
    </dgm:pt>
    <dgm:pt modelId="{5F12FB12-989A-4ADF-BF6F-8A6BB9D6A3AF}" type="parTrans" cxnId="{D2B0700A-81F2-4B12-905B-70EB962E6927}">
      <dgm:prSet/>
      <dgm:spPr/>
      <dgm:t>
        <a:bodyPr/>
        <a:lstStyle/>
        <a:p>
          <a:endParaRPr lang="en-US"/>
        </a:p>
      </dgm:t>
    </dgm:pt>
    <dgm:pt modelId="{597E4E6E-3A25-4E3C-80CC-EE3C35C123FA}" type="sibTrans" cxnId="{D2B0700A-81F2-4B12-905B-70EB962E6927}">
      <dgm:prSet/>
      <dgm:spPr/>
      <dgm:t>
        <a:bodyPr/>
        <a:lstStyle/>
        <a:p>
          <a:endParaRPr lang="en-US"/>
        </a:p>
      </dgm:t>
    </dgm:pt>
    <dgm:pt modelId="{B7D36649-99CA-4DC3-90AB-585FA16697DB}">
      <dgm:prSet phldrT="[Text]"/>
      <dgm:spPr>
        <a:solidFill>
          <a:srgbClr val="4581B4"/>
        </a:solidFill>
      </dgm:spPr>
      <dgm:t>
        <a:bodyPr/>
        <a:lstStyle/>
        <a:p>
          <a:r>
            <a:rPr lang="en-US" dirty="0">
              <a:latin typeface="Cambria Math" panose="02040503050406030204" pitchFamily="18" charset="0"/>
              <a:ea typeface="Cambria Math" panose="02040503050406030204" pitchFamily="18" charset="0"/>
            </a:rPr>
            <a:t>Results &amp; Discussion</a:t>
          </a:r>
        </a:p>
      </dgm:t>
    </dgm:pt>
    <dgm:pt modelId="{AF88575A-958F-4173-AE36-DA633EB0A8F0}" type="parTrans" cxnId="{0A2062B2-2977-4CC6-A576-4A547F72AE34}">
      <dgm:prSet/>
      <dgm:spPr/>
      <dgm:t>
        <a:bodyPr/>
        <a:lstStyle/>
        <a:p>
          <a:endParaRPr lang="en-US"/>
        </a:p>
      </dgm:t>
    </dgm:pt>
    <dgm:pt modelId="{BA9EB891-BDFD-4D8E-908D-1EDE68526F6F}" type="sibTrans" cxnId="{0A2062B2-2977-4CC6-A576-4A547F72AE34}">
      <dgm:prSet/>
      <dgm:spPr/>
      <dgm:t>
        <a:bodyPr/>
        <a:lstStyle/>
        <a:p>
          <a:endParaRPr lang="en-US"/>
        </a:p>
      </dgm:t>
    </dgm:pt>
    <dgm:pt modelId="{4DD34AA2-EB34-4528-9B8B-8DAF94C2CE2A}">
      <dgm:prSet phldrT="[Text]" custT="1"/>
      <dgm:spPr>
        <a:solidFill>
          <a:srgbClr val="4581B4"/>
        </a:solidFill>
      </dgm:spPr>
      <dgm:t>
        <a:bodyPr/>
        <a:lstStyle/>
        <a:p>
          <a:r>
            <a:rPr lang="en-US" sz="2500" dirty="0">
              <a:latin typeface="Cambria Math" panose="02040503050406030204" pitchFamily="18" charset="0"/>
              <a:ea typeface="Cambria Math" panose="02040503050406030204" pitchFamily="18" charset="0"/>
            </a:rPr>
            <a:t>Conclusions &amp; Limitations</a:t>
          </a:r>
        </a:p>
      </dgm:t>
    </dgm:pt>
    <dgm:pt modelId="{4CADB976-A06A-4C9B-ADD0-AE402C535495}" type="parTrans" cxnId="{E619ACE8-D627-4B57-8433-9CA1BDD08F51}">
      <dgm:prSet/>
      <dgm:spPr/>
      <dgm:t>
        <a:bodyPr/>
        <a:lstStyle/>
        <a:p>
          <a:endParaRPr lang="en-US"/>
        </a:p>
      </dgm:t>
    </dgm:pt>
    <dgm:pt modelId="{C2FA5050-314D-40BF-B6C8-D73196100B59}" type="sibTrans" cxnId="{E619ACE8-D627-4B57-8433-9CA1BDD08F51}">
      <dgm:prSet/>
      <dgm:spPr/>
      <dgm:t>
        <a:bodyPr/>
        <a:lstStyle/>
        <a:p>
          <a:endParaRPr lang="en-US"/>
        </a:p>
      </dgm:t>
    </dgm:pt>
    <dgm:pt modelId="{253B8B39-B316-4E3D-BDE4-D11676A25FAC}" type="pres">
      <dgm:prSet presAssocID="{FC83F5DA-F93B-49B4-9827-F0E42DB8F1CD}" presName="CompostProcess" presStyleCnt="0">
        <dgm:presLayoutVars>
          <dgm:dir/>
          <dgm:resizeHandles val="exact"/>
        </dgm:presLayoutVars>
      </dgm:prSet>
      <dgm:spPr/>
    </dgm:pt>
    <dgm:pt modelId="{41E76236-6BD4-415C-A8B8-B57F2441A10E}" type="pres">
      <dgm:prSet presAssocID="{FC83F5DA-F93B-49B4-9827-F0E42DB8F1CD}" presName="arrow" presStyleLbl="bgShp" presStyleIdx="0" presStyleCnt="1"/>
      <dgm:spPr>
        <a:solidFill>
          <a:schemeClr val="tx2">
            <a:lumMod val="25000"/>
            <a:lumOff val="75000"/>
          </a:schemeClr>
        </a:solidFill>
      </dgm:spPr>
    </dgm:pt>
    <dgm:pt modelId="{1D1DE8F2-C10F-4F0C-BA15-2508C9B8F7F3}" type="pres">
      <dgm:prSet presAssocID="{FC83F5DA-F93B-49B4-9827-F0E42DB8F1CD}" presName="linearProcess" presStyleCnt="0"/>
      <dgm:spPr/>
    </dgm:pt>
    <dgm:pt modelId="{51D42310-99AD-4530-8D85-6879DFC3AABA}" type="pres">
      <dgm:prSet presAssocID="{7A4749F4-9308-4193-98C5-CBE3F06008A8}" presName="textNode" presStyleLbl="node1" presStyleIdx="0" presStyleCnt="5">
        <dgm:presLayoutVars>
          <dgm:bulletEnabled val="1"/>
        </dgm:presLayoutVars>
      </dgm:prSet>
      <dgm:spPr/>
    </dgm:pt>
    <dgm:pt modelId="{631E29E8-305F-49E7-9B2E-19FAEB1FE651}" type="pres">
      <dgm:prSet presAssocID="{96BA41F1-5DA3-4A3E-A171-799FAEA75E72}" presName="sibTrans" presStyleCnt="0"/>
      <dgm:spPr/>
    </dgm:pt>
    <dgm:pt modelId="{F306281C-E56C-40BE-A9CC-A27F3949D6B9}" type="pres">
      <dgm:prSet presAssocID="{CED9D3C7-FAAC-4A28-94B2-0DAE67EA3F6F}" presName="textNode" presStyleLbl="node1" presStyleIdx="1" presStyleCnt="5">
        <dgm:presLayoutVars>
          <dgm:bulletEnabled val="1"/>
        </dgm:presLayoutVars>
      </dgm:prSet>
      <dgm:spPr/>
    </dgm:pt>
    <dgm:pt modelId="{8E298600-131F-4254-AEE5-C2676F707C89}" type="pres">
      <dgm:prSet presAssocID="{F1D1755E-CC84-42BC-B76B-789B36A420A7}" presName="sibTrans" presStyleCnt="0"/>
      <dgm:spPr/>
    </dgm:pt>
    <dgm:pt modelId="{1FB89885-E06C-4E78-BB16-FDADAFD28964}" type="pres">
      <dgm:prSet presAssocID="{05B0842C-A744-4925-80CF-C24446D09F9C}" presName="textNode" presStyleLbl="node1" presStyleIdx="2" presStyleCnt="5">
        <dgm:presLayoutVars>
          <dgm:bulletEnabled val="1"/>
        </dgm:presLayoutVars>
      </dgm:prSet>
      <dgm:spPr/>
    </dgm:pt>
    <dgm:pt modelId="{301B00A7-A50B-47BB-A974-A9BF45A9BC49}" type="pres">
      <dgm:prSet presAssocID="{597E4E6E-3A25-4E3C-80CC-EE3C35C123FA}" presName="sibTrans" presStyleCnt="0"/>
      <dgm:spPr/>
    </dgm:pt>
    <dgm:pt modelId="{0C8DEDA0-89AA-4476-A49A-0229C830C06B}" type="pres">
      <dgm:prSet presAssocID="{B7D36649-99CA-4DC3-90AB-585FA16697DB}" presName="textNode" presStyleLbl="node1" presStyleIdx="3" presStyleCnt="5">
        <dgm:presLayoutVars>
          <dgm:bulletEnabled val="1"/>
        </dgm:presLayoutVars>
      </dgm:prSet>
      <dgm:spPr/>
    </dgm:pt>
    <dgm:pt modelId="{0503ED7C-9877-40D5-8357-867641CB45E0}" type="pres">
      <dgm:prSet presAssocID="{BA9EB891-BDFD-4D8E-908D-1EDE68526F6F}" presName="sibTrans" presStyleCnt="0"/>
      <dgm:spPr/>
    </dgm:pt>
    <dgm:pt modelId="{56E9B6B7-A33E-4D83-A5AA-24B52DC3162F}" type="pres">
      <dgm:prSet presAssocID="{4DD34AA2-EB34-4528-9B8B-8DAF94C2CE2A}" presName="textNode" presStyleLbl="node1" presStyleIdx="4" presStyleCnt="5" custScaleX="100620">
        <dgm:presLayoutVars>
          <dgm:bulletEnabled val="1"/>
        </dgm:presLayoutVars>
      </dgm:prSet>
      <dgm:spPr/>
    </dgm:pt>
  </dgm:ptLst>
  <dgm:cxnLst>
    <dgm:cxn modelId="{D2B0700A-81F2-4B12-905B-70EB962E6927}" srcId="{FC83F5DA-F93B-49B4-9827-F0E42DB8F1CD}" destId="{05B0842C-A744-4925-80CF-C24446D09F9C}" srcOrd="2" destOrd="0" parTransId="{5F12FB12-989A-4ADF-BF6F-8A6BB9D6A3AF}" sibTransId="{597E4E6E-3A25-4E3C-80CC-EE3C35C123FA}"/>
    <dgm:cxn modelId="{D58A4B40-9788-492B-A7CB-240CEB603183}" type="presOf" srcId="{05B0842C-A744-4925-80CF-C24446D09F9C}" destId="{1FB89885-E06C-4E78-BB16-FDADAFD28964}" srcOrd="0" destOrd="0" presId="urn:microsoft.com/office/officeart/2005/8/layout/hProcess9"/>
    <dgm:cxn modelId="{2CFF3063-CC54-44D7-AB5F-4AED907B8329}" type="presOf" srcId="{B7D36649-99CA-4DC3-90AB-585FA16697DB}" destId="{0C8DEDA0-89AA-4476-A49A-0229C830C06B}" srcOrd="0" destOrd="0" presId="urn:microsoft.com/office/officeart/2005/8/layout/hProcess9"/>
    <dgm:cxn modelId="{8680F76D-CA30-45CD-94B8-87E1F3CABD50}" type="presOf" srcId="{CED9D3C7-FAAC-4A28-94B2-0DAE67EA3F6F}" destId="{F306281C-E56C-40BE-A9CC-A27F3949D6B9}" srcOrd="0" destOrd="0" presId="urn:microsoft.com/office/officeart/2005/8/layout/hProcess9"/>
    <dgm:cxn modelId="{E530A56E-F887-432A-B3C3-5BBC2A80AF46}" type="presOf" srcId="{7A4749F4-9308-4193-98C5-CBE3F06008A8}" destId="{51D42310-99AD-4530-8D85-6879DFC3AABA}" srcOrd="0" destOrd="0" presId="urn:microsoft.com/office/officeart/2005/8/layout/hProcess9"/>
    <dgm:cxn modelId="{3E76B670-DDFE-4CC4-9B19-BD0CAE0C4D9A}" srcId="{FC83F5DA-F93B-49B4-9827-F0E42DB8F1CD}" destId="{CED9D3C7-FAAC-4A28-94B2-0DAE67EA3F6F}" srcOrd="1" destOrd="0" parTransId="{0EDEBA60-5C3F-43EC-AE97-BCC4BD261468}" sibTransId="{F1D1755E-CC84-42BC-B76B-789B36A420A7}"/>
    <dgm:cxn modelId="{93539889-D3A6-403F-A2E4-9257E64D492D}" type="presOf" srcId="{4DD34AA2-EB34-4528-9B8B-8DAF94C2CE2A}" destId="{56E9B6B7-A33E-4D83-A5AA-24B52DC3162F}" srcOrd="0" destOrd="0" presId="urn:microsoft.com/office/officeart/2005/8/layout/hProcess9"/>
    <dgm:cxn modelId="{0A2062B2-2977-4CC6-A576-4A547F72AE34}" srcId="{FC83F5DA-F93B-49B4-9827-F0E42DB8F1CD}" destId="{B7D36649-99CA-4DC3-90AB-585FA16697DB}" srcOrd="3" destOrd="0" parTransId="{AF88575A-958F-4173-AE36-DA633EB0A8F0}" sibTransId="{BA9EB891-BDFD-4D8E-908D-1EDE68526F6F}"/>
    <dgm:cxn modelId="{9B0399CA-6AD1-4767-8858-876DD9DE8723}" type="presOf" srcId="{FC83F5DA-F93B-49B4-9827-F0E42DB8F1CD}" destId="{253B8B39-B316-4E3D-BDE4-D11676A25FAC}" srcOrd="0" destOrd="0" presId="urn:microsoft.com/office/officeart/2005/8/layout/hProcess9"/>
    <dgm:cxn modelId="{7691BECD-639D-4A2D-9611-C0FDA8E722D3}" srcId="{FC83F5DA-F93B-49B4-9827-F0E42DB8F1CD}" destId="{7A4749F4-9308-4193-98C5-CBE3F06008A8}" srcOrd="0" destOrd="0" parTransId="{93E0687F-D284-4204-86A0-49C59DEAB83E}" sibTransId="{96BA41F1-5DA3-4A3E-A171-799FAEA75E72}"/>
    <dgm:cxn modelId="{E619ACE8-D627-4B57-8433-9CA1BDD08F51}" srcId="{FC83F5DA-F93B-49B4-9827-F0E42DB8F1CD}" destId="{4DD34AA2-EB34-4528-9B8B-8DAF94C2CE2A}" srcOrd="4" destOrd="0" parTransId="{4CADB976-A06A-4C9B-ADD0-AE402C535495}" sibTransId="{C2FA5050-314D-40BF-B6C8-D73196100B59}"/>
    <dgm:cxn modelId="{C0061455-1C7E-4E23-9CDD-865AFA4989B5}" type="presParOf" srcId="{253B8B39-B316-4E3D-BDE4-D11676A25FAC}" destId="{41E76236-6BD4-415C-A8B8-B57F2441A10E}" srcOrd="0" destOrd="0" presId="urn:microsoft.com/office/officeart/2005/8/layout/hProcess9"/>
    <dgm:cxn modelId="{E21B2E40-85B0-47C3-B0F1-60EFCDB42C7E}" type="presParOf" srcId="{253B8B39-B316-4E3D-BDE4-D11676A25FAC}" destId="{1D1DE8F2-C10F-4F0C-BA15-2508C9B8F7F3}" srcOrd="1" destOrd="0" presId="urn:microsoft.com/office/officeart/2005/8/layout/hProcess9"/>
    <dgm:cxn modelId="{B0AEFD6E-BB62-4FB3-8140-4A1E0F06D4B6}" type="presParOf" srcId="{1D1DE8F2-C10F-4F0C-BA15-2508C9B8F7F3}" destId="{51D42310-99AD-4530-8D85-6879DFC3AABA}" srcOrd="0" destOrd="0" presId="urn:microsoft.com/office/officeart/2005/8/layout/hProcess9"/>
    <dgm:cxn modelId="{8F14DF9C-6FCB-4DFF-BF34-7C1325525728}" type="presParOf" srcId="{1D1DE8F2-C10F-4F0C-BA15-2508C9B8F7F3}" destId="{631E29E8-305F-49E7-9B2E-19FAEB1FE651}" srcOrd="1" destOrd="0" presId="urn:microsoft.com/office/officeart/2005/8/layout/hProcess9"/>
    <dgm:cxn modelId="{51569CC1-42BE-4F3D-9326-9A72327613D1}" type="presParOf" srcId="{1D1DE8F2-C10F-4F0C-BA15-2508C9B8F7F3}" destId="{F306281C-E56C-40BE-A9CC-A27F3949D6B9}" srcOrd="2" destOrd="0" presId="urn:microsoft.com/office/officeart/2005/8/layout/hProcess9"/>
    <dgm:cxn modelId="{98F6D9B1-55EC-4493-A3F7-B9A0928D2D2F}" type="presParOf" srcId="{1D1DE8F2-C10F-4F0C-BA15-2508C9B8F7F3}" destId="{8E298600-131F-4254-AEE5-C2676F707C89}" srcOrd="3" destOrd="0" presId="urn:microsoft.com/office/officeart/2005/8/layout/hProcess9"/>
    <dgm:cxn modelId="{73A18056-18FB-4A5C-8831-03E660EFD3A4}" type="presParOf" srcId="{1D1DE8F2-C10F-4F0C-BA15-2508C9B8F7F3}" destId="{1FB89885-E06C-4E78-BB16-FDADAFD28964}" srcOrd="4" destOrd="0" presId="urn:microsoft.com/office/officeart/2005/8/layout/hProcess9"/>
    <dgm:cxn modelId="{A612DF5D-1D83-481E-9612-7DB364A78F71}" type="presParOf" srcId="{1D1DE8F2-C10F-4F0C-BA15-2508C9B8F7F3}" destId="{301B00A7-A50B-47BB-A974-A9BF45A9BC49}" srcOrd="5" destOrd="0" presId="urn:microsoft.com/office/officeart/2005/8/layout/hProcess9"/>
    <dgm:cxn modelId="{9029952A-AEE9-45A2-96EE-CF853861083F}" type="presParOf" srcId="{1D1DE8F2-C10F-4F0C-BA15-2508C9B8F7F3}" destId="{0C8DEDA0-89AA-4476-A49A-0229C830C06B}" srcOrd="6" destOrd="0" presId="urn:microsoft.com/office/officeart/2005/8/layout/hProcess9"/>
    <dgm:cxn modelId="{1E2CD9DA-A466-4765-AA53-D324AB9ADD20}" type="presParOf" srcId="{1D1DE8F2-C10F-4F0C-BA15-2508C9B8F7F3}" destId="{0503ED7C-9877-40D5-8357-867641CB45E0}" srcOrd="7" destOrd="0" presId="urn:microsoft.com/office/officeart/2005/8/layout/hProcess9"/>
    <dgm:cxn modelId="{126293D8-DB82-4BB6-8964-930A54A54A4B}" type="presParOf" srcId="{1D1DE8F2-C10F-4F0C-BA15-2508C9B8F7F3}" destId="{56E9B6B7-A33E-4D83-A5AA-24B52DC3162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E76236-6BD4-415C-A8B8-B57F2441A10E}">
      <dsp:nvSpPr>
        <dsp:cNvPr id="0" name=""/>
        <dsp:cNvSpPr/>
      </dsp:nvSpPr>
      <dsp:spPr>
        <a:xfrm>
          <a:off x="904604" y="0"/>
          <a:ext cx="10252178" cy="5418667"/>
        </a:xfrm>
        <a:prstGeom prst="rightArrow">
          <a:avLst/>
        </a:prstGeom>
        <a:solidFill>
          <a:schemeClr val="tx2">
            <a:lumMod val="25000"/>
            <a:lumOff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D42310-99AD-4530-8D85-6879DFC3AABA}">
      <dsp:nvSpPr>
        <dsp:cNvPr id="0" name=""/>
        <dsp:cNvSpPr/>
      </dsp:nvSpPr>
      <dsp:spPr>
        <a:xfrm>
          <a:off x="417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Research Question</a:t>
          </a:r>
        </a:p>
      </dsp:txBody>
      <dsp:txXfrm>
        <a:off x="106224" y="1731407"/>
        <a:ext cx="2061516" cy="1955852"/>
      </dsp:txXfrm>
    </dsp:sp>
    <dsp:sp modelId="{F306281C-E56C-40BE-A9CC-A27F3949D6B9}">
      <dsp:nvSpPr>
        <dsp:cNvPr id="0" name=""/>
        <dsp:cNvSpPr/>
      </dsp:nvSpPr>
      <dsp:spPr>
        <a:xfrm>
          <a:off x="2443749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Cambria Math" panose="02040503050406030204" pitchFamily="18" charset="0"/>
              <a:ea typeface="Cambria Math" panose="02040503050406030204" pitchFamily="18" charset="0"/>
            </a:rPr>
            <a:t>Theory &amp; Lit. Review</a:t>
          </a:r>
        </a:p>
      </dsp:txBody>
      <dsp:txXfrm>
        <a:off x="2549556" y="1731407"/>
        <a:ext cx="2061516" cy="1955852"/>
      </dsp:txXfrm>
    </dsp:sp>
    <dsp:sp modelId="{1FB89885-E06C-4E78-BB16-FDADAFD28964}">
      <dsp:nvSpPr>
        <dsp:cNvPr id="0" name=""/>
        <dsp:cNvSpPr/>
      </dsp:nvSpPr>
      <dsp:spPr>
        <a:xfrm>
          <a:off x="4887081" y="1625600"/>
          <a:ext cx="2273130" cy="2167466"/>
        </a:xfrm>
        <a:prstGeom prst="roundRect">
          <a:avLst/>
        </a:prstGeom>
        <a:solidFill>
          <a:schemeClr val="tx2">
            <a:lumMod val="90000"/>
            <a:lumOff val="1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Data &amp; Methods</a:t>
          </a:r>
        </a:p>
      </dsp:txBody>
      <dsp:txXfrm>
        <a:off x="4992888" y="1731407"/>
        <a:ext cx="2061516" cy="1955852"/>
      </dsp:txXfrm>
    </dsp:sp>
    <dsp:sp modelId="{0C8DEDA0-89AA-4476-A49A-0229C830C06B}">
      <dsp:nvSpPr>
        <dsp:cNvPr id="0" name=""/>
        <dsp:cNvSpPr/>
      </dsp:nvSpPr>
      <dsp:spPr>
        <a:xfrm>
          <a:off x="7330413" y="1625600"/>
          <a:ext cx="2273130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>
              <a:latin typeface="Cambria Math" panose="02040503050406030204" pitchFamily="18" charset="0"/>
              <a:ea typeface="Cambria Math" panose="02040503050406030204" pitchFamily="18" charset="0"/>
            </a:rPr>
            <a:t>Results &amp; Discussion</a:t>
          </a:r>
        </a:p>
      </dsp:txBody>
      <dsp:txXfrm>
        <a:off x="7436220" y="1731407"/>
        <a:ext cx="2061516" cy="1955852"/>
      </dsp:txXfrm>
    </dsp:sp>
    <dsp:sp modelId="{56E9B6B7-A33E-4D83-A5AA-24B52DC3162F}">
      <dsp:nvSpPr>
        <dsp:cNvPr id="0" name=""/>
        <dsp:cNvSpPr/>
      </dsp:nvSpPr>
      <dsp:spPr>
        <a:xfrm>
          <a:off x="9773746" y="1625600"/>
          <a:ext cx="2287223" cy="2167466"/>
        </a:xfrm>
        <a:prstGeom prst="roundRect">
          <a:avLst/>
        </a:prstGeom>
        <a:solidFill>
          <a:srgbClr val="4581B4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mbria Math" panose="02040503050406030204" pitchFamily="18" charset="0"/>
              <a:ea typeface="Cambria Math" panose="02040503050406030204" pitchFamily="18" charset="0"/>
            </a:rPr>
            <a:t>Conclusions &amp; Limitations</a:t>
          </a:r>
        </a:p>
      </dsp:txBody>
      <dsp:txXfrm>
        <a:off x="9879553" y="1731407"/>
        <a:ext cx="2075609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B1973-5532-414E-BAD6-893D6F2D98E0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A62A8B-A4AE-4248-937B-F612E484DE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061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2A8B-A4AE-4248-937B-F612E484DE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352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2A8B-A4AE-4248-937B-F612E484DE7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09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9A707-B7EC-02DE-90F4-21A79FC8E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DF9E7C6-908E-E330-1982-5D21F9C1DC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EF7DA86-0362-DC70-E089-3733B000E2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7F303B1-6263-F681-7B7A-A2821212D4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2A8B-A4AE-4248-937B-F612E484DE7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197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18CD4-205F-9ABB-CD54-BCDAC4396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51FF4319-B075-80EC-4D99-4FE098ED2E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4B7FA8BE-0F93-A3E7-B0B3-D26DEA17A0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1E4AFC-0213-6811-A2B6-0FF464E55F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2A8B-A4AE-4248-937B-F612E484DE7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940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C3953-41BC-9178-3914-8D1A1BFBC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82FEBB1-24D8-2F04-BE4E-CEBC923552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C75C174D-6F78-64EA-D088-0B1727D8C0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93ACCD2-6894-BBFC-A061-A99BCAE696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A62A8B-A4AE-4248-937B-F612E484DE7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8835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ADFA8F-08F1-C74B-8342-1F4A9DC60E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0C3FE76-CF1C-01C4-BC08-0F5225D6C8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FD6A96E-E8E5-9645-A132-FF02B6A9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C01F73-5E65-4DA3-0B1A-5C4D1B432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0A2329A-F6FA-A8EA-A7A2-A75A2C1E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679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ADAEA04-BA9A-4E8D-8C33-62B46C899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6EB46D6-4CE4-4234-0686-0B3E22C9D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0363E2-0A23-CC51-6F13-BD170E22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CE324E-FCD2-582B-6ECB-ED6B24BED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AE8090-27B1-B1D5-DF6A-4C245C948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71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300FDB5-6C96-2ACA-6A34-57E28B6892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D8D1A40-6001-9841-0A88-CC5B982C4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E87159-F44C-412B-758E-BF000B45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EAB476-3DEE-20A4-5034-17AE35B05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9E3014A-C523-91F3-6DC6-6A16A30DC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28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4B8F48-E0BA-DAC4-E53F-5F696C917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2483E1-E416-72D3-98B4-5BD321B69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D37AD42-FC85-C7FB-BACE-032891A6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0C731CF-A67E-FCDE-579A-8D84B7C03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5BFE42-0FBC-9F04-7192-AF09AB117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41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8B380E-60A3-F938-9D79-3A5FDEDB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F0FDF5-9DBB-8C63-C0C8-F9C8D2D19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1D658F-CA1D-3EEE-140B-6786086F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2091BCB-EED4-55C1-A56E-41B2541EF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5AE11CE-D248-6157-42D3-DD0BBED2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75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4F7A09E-A99D-54E5-BD58-F2B40F71A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6D0B6-E9C2-006D-6198-5F0B14C91E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1A959DE-F96B-9F85-E023-7D97F0045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1892EC-FADE-23FF-2B9C-CD90E515B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5406FD-B7E0-E041-4E0F-2688502C6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BBEBA1-789F-6EEB-5A0E-85C4257AD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4792FB-97B4-BCEC-6481-B0B99444D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2EDE89-D8AD-E0A2-D0A9-F794D40A2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595CC41-7155-1C9A-ECD8-C6A718995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5E83479-213E-B21E-3F9B-C4B220B32C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885B077-0C36-F19C-5AEA-CA8B66244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8B489B-DF20-82A7-8D98-0F4AF9995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1177B899-A620-6FE7-2C3A-0565A04B3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EEFB859-D69A-D836-8A9E-CBD0F86D6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04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ED77EDB-D918-840D-D79D-B17FA8A8C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F74FE2-5741-8AA1-2AA0-213832CF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E991599-6C3B-BFDB-7F9D-BC1998FE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7CA8F78-BD3B-6872-D450-2E1EBF289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048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B508010-7096-A353-A775-D6B00FF70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01085C-3384-301C-CE1C-3C394B138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990FB71-3A38-BA07-6F7C-4CDBC73A2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621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C12AC4-4532-1DB7-8FDB-7ED5FB612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927AF4-6E42-0DE1-BE75-CDA6DB887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51D897D-A9BD-5A50-4E96-C56E9127B6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5DE7BE-F6A8-B5CA-FAF0-2ECFA8CBB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BFDB7D-A5FC-8D74-08B1-2D7B6BDD8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157EC1-27EC-0501-00F9-4A51D578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8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69F88F-9BAD-A940-21BB-91FBE0279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F8D69131-D165-DD49-9708-C79ECAE0FA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9D7BCFE-70D6-4280-C95D-87187A143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1BBE87-F009-DD7F-5F52-53089B971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654BB27-D3D7-E61E-8CEE-20677882B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1F56EF9-9F0B-EB21-4581-4270D8AB3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41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57EE004B-180B-E203-CEB8-B4A356E84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B16085-96B3-6D3D-7694-D4BC42305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FBEA7F-8389-ABF5-DB95-9AC7650CC4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E0C39E0-468B-4B9B-8170-D9826BAF2FA6}" type="datetimeFigureOut">
              <a:rPr lang="en-US" smtClean="0"/>
              <a:t>8/18/2025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2D3903-ABCA-63C0-6F9D-C77EDA41A8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3827FC-3953-C471-57B9-24E4A946F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8AC5F9-62DD-463B-92E2-5EEA53015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09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git-guides/install-gi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lias.uni-mannheim.de/goto.php?target=crs_1334688" TargetMode="External"/><Relationship Id="rId5" Type="http://schemas.openxmlformats.org/officeDocument/2006/relationships/hyperlink" Target="https://okan2022.github.io/bookdown_aiitr/" TargetMode="Externa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4581B4"/>
            </a:gs>
            <a:gs pos="51000">
              <a:srgbClr val="568FBE"/>
            </a:gs>
            <a:gs pos="100000">
              <a:srgbClr val="4078A6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1C863-BEDC-9D40-926E-E22D9D39E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062" y="898769"/>
            <a:ext cx="9144000" cy="2086708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Introduction to R</a:t>
            </a:r>
            <a:br>
              <a:rPr lang="en-US" sz="3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br>
              <a:rPr lang="en-US" sz="36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40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Session 1</a:t>
            </a:r>
            <a:endParaRPr lang="en-US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960A131-17AA-2E1A-778E-4982DBE8A2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78" y="5298831"/>
            <a:ext cx="6330460" cy="132079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Dr. Muhammad </a:t>
            </a:r>
            <a:r>
              <a:rPr lang="en-US" sz="2000" dirty="0" err="1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Muhammad</a:t>
            </a:r>
            <a:endParaRPr lang="lt-LT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lt-LT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Domantas Undzėnas</a:t>
            </a:r>
            <a:endParaRPr lang="en-US" sz="20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Chair of Quantitative Methods in the Social Sciences</a:t>
            </a:r>
          </a:p>
          <a:p>
            <a:pPr algn="l"/>
            <a:r>
              <a:rPr lang="en-US" sz="20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Chair of International Relations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ED3A8E2-E80F-57E1-49E6-6C04F92F2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662" y="5423876"/>
            <a:ext cx="3745660" cy="1070707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459334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4656015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Plot regression results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661E444-9B3A-570F-F8F0-FA9D1799BA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15" t="5334" r="2990" b="2472"/>
          <a:stretch/>
        </p:blipFill>
        <p:spPr>
          <a:xfrm>
            <a:off x="2094242" y="844670"/>
            <a:ext cx="6793523" cy="593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73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976532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Get more substantive findings using simulations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4B31C4-9148-40E0-06AC-AF3DDD83A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31" y="1475749"/>
            <a:ext cx="10729621" cy="390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04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Carry out advanced analyses (e.g. Mediation Analysis)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FA7A511-72AA-240F-C243-5D18734FD7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820" r="4762" b="7143"/>
          <a:stretch/>
        </p:blipFill>
        <p:spPr>
          <a:xfrm>
            <a:off x="2119637" y="1020831"/>
            <a:ext cx="8341535" cy="571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470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7" y="0"/>
            <a:ext cx="4537668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Process and Present</a:t>
            </a:r>
          </a:p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Spatial Data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ED95B65B-9ADF-4F60-3733-817B02A4F8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CA78F-B936-7F1E-CD1B-75B3397FF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35" y="794970"/>
            <a:ext cx="7609197" cy="556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750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0154697" cy="8909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Collect data (e.g. Web-scraping)</a:t>
            </a:r>
          </a:p>
        </p:txBody>
      </p:sp>
      <p:pic>
        <p:nvPicPr>
          <p:cNvPr id="3" name="Grafik 2" descr="Ein Bild, das Karte, Text enthält.&#10;&#10;Automatisch generierte Beschreibung">
            <a:extLst>
              <a:ext uri="{FF2B5EF4-FFF2-40B4-BE49-F238E27FC236}">
                <a16:creationId xmlns:a16="http://schemas.microsoft.com/office/drawing/2014/main" id="{91C301F9-33CA-C4DD-5ADF-2BA35D9C6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65" y="1079640"/>
            <a:ext cx="10252207" cy="555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3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0667414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Most Importantly, frees you up to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take care of the rest of your paper!</a:t>
            </a:r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AF557F5E-E294-BA85-E797-3D13CA6FD5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829088"/>
              </p:ext>
            </p:extLst>
          </p:nvPr>
        </p:nvGraphicFramePr>
        <p:xfrm>
          <a:off x="65306" y="582006"/>
          <a:ext cx="1206138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67A925F6-7FF1-B0F2-C11A-775532C2F40E}"/>
              </a:ext>
            </a:extLst>
          </p:cNvPr>
          <p:cNvSpPr/>
          <p:nvPr/>
        </p:nvSpPr>
        <p:spPr>
          <a:xfrm rot="18797510">
            <a:off x="4524809" y="4847082"/>
            <a:ext cx="1692000" cy="398631"/>
          </a:xfrm>
          <a:prstGeom prst="rightArrow">
            <a:avLst>
              <a:gd name="adj1" fmla="val 29269"/>
              <a:gd name="adj2" fmla="val 117643"/>
            </a:avLst>
          </a:prstGeom>
          <a:solidFill>
            <a:srgbClr val="4581B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4EE2FD8E-80A5-4D6F-ECB6-F97E3109A190}"/>
              </a:ext>
            </a:extLst>
          </p:cNvPr>
          <p:cNvSpPr txBox="1">
            <a:spLocks/>
          </p:cNvSpPr>
          <p:nvPr/>
        </p:nvSpPr>
        <p:spPr>
          <a:xfrm>
            <a:off x="3546230" y="5551714"/>
            <a:ext cx="3206261" cy="13062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world is bigger </a:t>
            </a:r>
            <a:b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28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than just this!</a:t>
            </a:r>
          </a:p>
        </p:txBody>
      </p:sp>
    </p:spTree>
    <p:extLst>
      <p:ext uri="{BB962C8B-B14F-4D97-AF65-F5344CB8AC3E}">
        <p14:creationId xmlns:p14="http://schemas.microsoft.com/office/powerpoint/2010/main" val="35123117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Course Contents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9340"/>
            <a:ext cx="11136923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Let’s have a look at the Syllabus</a:t>
            </a:r>
          </a:p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 a nutshell : 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Sessions 1 and 2: Basic important intuitions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 3: Practical use for people with coding experience</a:t>
            </a:r>
          </a:p>
          <a:p>
            <a:pPr marL="625475">
              <a:lnSpc>
                <a:spcPts val="3600"/>
              </a:lnSpc>
              <a:buFontTx/>
              <a:buChar char="-"/>
            </a:pPr>
            <a:r>
              <a:rPr lang="en-US" sz="3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Sessions 4 (&amp; extra session): Could mostly pick up on your own</a:t>
            </a:r>
            <a:endParaRPr lang="en-US" sz="30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626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Then let’s get started with RStudio!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32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 files include: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R-scripts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.r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a series in R commands saved in one file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RMarkdown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Rmd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 formatted text and code chucks (mini R-scripts)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Session data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RData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stores results from current session</a:t>
            </a:r>
          </a:p>
          <a:p>
            <a:pPr>
              <a:lnSpc>
                <a:spcPct val="10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 Project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.</a:t>
            </a:r>
            <a:r>
              <a:rPr lang="en-US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Rproj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, ties all your files together and you don’t have to 				worry about telling R what your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current directory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is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650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RStudio in a glance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274FD-674E-820F-E6B0-12CF703A21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583" y="834408"/>
            <a:ext cx="9589478" cy="572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971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4A6FE786-6ED7-63C6-3426-DDF37D9DB2F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1" t="9476" r="5434"/>
          <a:stretch>
            <a:fillRect/>
          </a:stretch>
        </p:blipFill>
        <p:spPr>
          <a:xfrm>
            <a:off x="5267570" y="3751385"/>
            <a:ext cx="6744676" cy="28889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to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98" y="920872"/>
            <a:ext cx="11267831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Install and get </a:t>
            </a:r>
            <a:r>
              <a:rPr lang="en-US" i="1" dirty="0">
                <a:latin typeface="Cambria Math" panose="02040503050406030204" pitchFamily="18" charset="0"/>
                <a:ea typeface="Cambria Math" panose="02040503050406030204" pitchFamily="18" charset="0"/>
              </a:rPr>
              <a:t>Git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running: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https://github.com/git-guides/install-git</a:t>
            </a: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streamlines the process of retrieving, editing, and sharing code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Generate a personal access token: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GitHub → User icon → Settings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 Developer settings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 Personal access tokens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→ Tokens (classic)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434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7465"/>
            <a:ext cx="10515600" cy="930425"/>
          </a:xfrm>
        </p:spPr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Course Instructor</a:t>
            </a:r>
            <a:r>
              <a:rPr lang="lt-LT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endParaRPr lang="en-US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F625C3-FDA5-E04B-F913-293990ED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917" y="1164011"/>
            <a:ext cx="8244136" cy="5359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9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1215D-9432-8F20-272B-94614A20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972EEED-3701-7FFD-7007-CAF81E860194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to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6E356437-381C-DE53-BEB9-257F428E2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98" y="920872"/>
            <a:ext cx="11267831" cy="580817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Click “Generate Token” at the end of the page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B8FDACB-FDDE-C1C8-F8DA-0ADA6481E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69" y="920872"/>
            <a:ext cx="6950440" cy="46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79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60162-9293-742E-7139-9FB31E680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F0AEBFEB-7B06-48E6-7CB9-D94482E4821D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to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598E8D5B-CDC7-2B49-F8C4-DF18878B74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998" y="920872"/>
            <a:ext cx="10885156" cy="59371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token should look something like this </a:t>
            </a:r>
            <a:r>
              <a:rPr lang="en-US" b="1" u="sng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(copy it somewhere safe):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ghp_a1B2c3D4e5F6g7H8i9J0klmnopqrstUvWxY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1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Open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Rstudio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copy (and run)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these lines one by one: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install.packages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("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gitcreds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")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library(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gitcreds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  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gitcreds_set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()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endParaRPr lang="en-US" sz="1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0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The last command prompts you </a:t>
            </a:r>
            <a:b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to input (paste) your token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C08179B-75D0-5898-549B-11607DC230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367"/>
          <a:stretch>
            <a:fillRect/>
          </a:stretch>
        </p:blipFill>
        <p:spPr>
          <a:xfrm>
            <a:off x="6033477" y="2245155"/>
            <a:ext cx="5970954" cy="451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226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7F769-227C-975F-C562-01309F1E8F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0DB49F4C-C694-4CD3-D05B-BF323BD5A156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to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D1A600E0-3748-0BF0-0FA8-19785C2D0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267831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Go to course repository: https://github.com/mashsayed/Intro_R_2025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Copy link of repository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00CB08-0BE1-1B58-EF97-C2D8EB9C1A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4"/>
          <a:stretch>
            <a:fillRect/>
          </a:stretch>
        </p:blipFill>
        <p:spPr>
          <a:xfrm>
            <a:off x="4790830" y="2776841"/>
            <a:ext cx="5585740" cy="31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873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Start R project using </a:t>
            </a:r>
            <a:r>
              <a:rPr lang="en-US" sz="3600" b="1" dirty="0" err="1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Github</a:t>
            </a:r>
            <a:endParaRPr lang="en-US" sz="3600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1199340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Open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Rstudio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→ file → New Project…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1CC71D-379B-5DBC-16BC-142DE63DF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" r="2215"/>
          <a:stretch/>
        </p:blipFill>
        <p:spPr>
          <a:xfrm>
            <a:off x="110121" y="2536597"/>
            <a:ext cx="11971757" cy="28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18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Connecting Git to your GitHub Account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323" y="944317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In the terminal type in the following commands: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config --global user.name “your username"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git config --global </a:t>
            </a:r>
            <a:r>
              <a:rPr lang="en-US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user.email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“your_email@example.com"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FCA37D2-0C2C-A62E-E19A-2C18902B8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696" y="3571112"/>
            <a:ext cx="5415785" cy="283580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42FC2497-2DCD-7EBE-5BD4-EC036118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013" y="3552079"/>
            <a:ext cx="5716816" cy="286993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7BE0755-8062-1B08-CF36-FD295B68308E}"/>
              </a:ext>
            </a:extLst>
          </p:cNvPr>
          <p:cNvSpPr/>
          <p:nvPr/>
        </p:nvSpPr>
        <p:spPr>
          <a:xfrm>
            <a:off x="820615" y="3547667"/>
            <a:ext cx="703385" cy="3394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73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556846" y="0"/>
            <a:ext cx="11079983" cy="9208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Pulling, Committing, and Pushing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26B95A90-B1E1-6F40-FF33-A4FC2E4D2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799" y="825649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Pull: download files from the repository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Commit + Push: upload your changes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34391D2-5467-198A-2AE0-EEB8E3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678" y="328246"/>
            <a:ext cx="2748076" cy="2657231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E13F477-6721-714F-2064-606E3FC563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76"/>
          <a:stretch/>
        </p:blipFill>
        <p:spPr>
          <a:xfrm>
            <a:off x="486507" y="2813538"/>
            <a:ext cx="7181838" cy="346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25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B568A-1EF5-321E-F50F-9004C23E7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E9E178-58AE-25D0-7696-964CE0BC7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7465"/>
            <a:ext cx="10515600" cy="930425"/>
          </a:xfrm>
        </p:spPr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Course Instructor</a:t>
            </a:r>
            <a:r>
              <a:rPr lang="lt-LT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endParaRPr lang="en-US" b="1" dirty="0">
              <a:solidFill>
                <a:srgbClr val="4581B4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8DCF6-0FC2-7D07-B2CB-C574F66A2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637304"/>
            <a:ext cx="10515601" cy="33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99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723" y="7465"/>
            <a:ext cx="10515600" cy="930425"/>
          </a:xfrm>
        </p:spPr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About this course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6EC9E-239C-DBE8-3AE8-1CB4BA4D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666" y="761999"/>
            <a:ext cx="11016727" cy="520670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We will cover the basics of data manipulation in 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Building on previous teaching material prepared by: 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6" name="Grafik 5" descr="Ein Bild, das Kleidung, Gebäude, Person, Mann enthält.&#10;&#10;Automatisch generierte Beschreibung">
            <a:extLst>
              <a:ext uri="{FF2B5EF4-FFF2-40B4-BE49-F238E27FC236}">
                <a16:creationId xmlns:a16="http://schemas.microsoft.com/office/drawing/2014/main" id="{928BADD0-F5E8-F879-90C3-9FD562DC52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4" t="28562" r="63220" b="39241"/>
          <a:stretch/>
        </p:blipFill>
        <p:spPr>
          <a:xfrm>
            <a:off x="650666" y="2337653"/>
            <a:ext cx="2938584" cy="3312013"/>
          </a:xfrm>
          <a:prstGeom prst="rect">
            <a:avLst/>
          </a:prstGeom>
        </p:spPr>
      </p:pic>
      <p:pic>
        <p:nvPicPr>
          <p:cNvPr id="8" name="Grafik 7" descr="Ein Bild, das Person, draußen, Himmel, Menschliches Gesicht enthält.&#10;&#10;Automatisch generierte Beschreibung">
            <a:extLst>
              <a:ext uri="{FF2B5EF4-FFF2-40B4-BE49-F238E27FC236}">
                <a16:creationId xmlns:a16="http://schemas.microsoft.com/office/drawing/2014/main" id="{D7050ABF-737D-303B-C2D4-8A0AC9C419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4" t="29978" r="21738" b="11110"/>
          <a:stretch/>
        </p:blipFill>
        <p:spPr>
          <a:xfrm>
            <a:off x="4218634" y="2337653"/>
            <a:ext cx="3346658" cy="3325452"/>
          </a:xfrm>
          <a:prstGeom prst="rect">
            <a:avLst/>
          </a:prstGeom>
        </p:spPr>
      </p:pic>
      <p:pic>
        <p:nvPicPr>
          <p:cNvPr id="10" name="Grafik 9" descr="Ein Bild, das Menschliches Gesicht, Person, Kleidung, Porträt enthält.&#10;&#10;Automatisch generierte Beschreibung">
            <a:extLst>
              <a:ext uri="{FF2B5EF4-FFF2-40B4-BE49-F238E27FC236}">
                <a16:creationId xmlns:a16="http://schemas.microsoft.com/office/drawing/2014/main" id="{FCD51E67-DDFB-F36A-5BA4-4E113BB855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9" r="9552" b="16391"/>
          <a:stretch/>
        </p:blipFill>
        <p:spPr>
          <a:xfrm>
            <a:off x="8194676" y="2337653"/>
            <a:ext cx="3227662" cy="3325452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46AFCD0-A8B1-6863-8692-2B9D83748744}"/>
              </a:ext>
            </a:extLst>
          </p:cNvPr>
          <p:cNvSpPr txBox="1"/>
          <p:nvPr/>
        </p:nvSpPr>
        <p:spPr>
          <a:xfrm>
            <a:off x="1025804" y="5723867"/>
            <a:ext cx="218830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Leon </a:t>
            </a:r>
            <a:r>
              <a:rPr lang="en-US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Siefken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D0D3C2-B333-309D-EC95-D5E79FE6A5B4}"/>
              </a:ext>
            </a:extLst>
          </p:cNvPr>
          <p:cNvSpPr txBox="1"/>
          <p:nvPr/>
        </p:nvSpPr>
        <p:spPr>
          <a:xfrm>
            <a:off x="4797808" y="5737306"/>
            <a:ext cx="24666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Okan </a:t>
            </a:r>
            <a:r>
              <a:rPr lang="en-US" sz="26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Sarioglu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24EBF8F-BBCD-D3A3-F7FB-56AF4F432191}"/>
              </a:ext>
            </a:extLst>
          </p:cNvPr>
          <p:cNvSpPr txBox="1"/>
          <p:nvPr/>
        </p:nvSpPr>
        <p:spPr>
          <a:xfrm>
            <a:off x="8519950" y="5723867"/>
            <a:ext cx="25771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Dr. Lion Behrens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BD508FD-2CC0-982A-8803-F2990F31CB35}"/>
              </a:ext>
            </a:extLst>
          </p:cNvPr>
          <p:cNvSpPr txBox="1"/>
          <p:nvPr/>
        </p:nvSpPr>
        <p:spPr>
          <a:xfrm>
            <a:off x="4915789" y="6216310"/>
            <a:ext cx="195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hlinkClick r:id="rId5"/>
              </a:rPr>
              <a:t>Course Link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FD5E8228-0A9E-2B21-7F44-B8736B8876F9}"/>
              </a:ext>
            </a:extLst>
          </p:cNvPr>
          <p:cNvSpPr txBox="1"/>
          <p:nvPr/>
        </p:nvSpPr>
        <p:spPr>
          <a:xfrm>
            <a:off x="8832333" y="6216309"/>
            <a:ext cx="19523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latin typeface="Cambria Math" panose="02040503050406030204" pitchFamily="18" charset="0"/>
                <a:ea typeface="Cambria Math" panose="02040503050406030204" pitchFamily="18" charset="0"/>
                <a:hlinkClick r:id="rId6"/>
              </a:rPr>
              <a:t>Course Link</a:t>
            </a:r>
            <a:endParaRPr lang="en-US" sz="2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11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Why this course? Why R?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06EC9E-239C-DBE8-3AE8-1CB4BA4DBF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27586"/>
            <a:ext cx="11016727" cy="5206701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R is a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free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open-source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Easy to get started with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R-Studio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Used in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academia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and the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industry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Wide userbase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; most likely someone ran into the same issue as you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Even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ChatGPT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 can help with problems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Designed for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statistical analyses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Simplifies </a:t>
            </a:r>
            <a:r>
              <a:rPr lang="en-US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every step </a:t>
            </a:r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of your analysis </a:t>
            </a:r>
          </a:p>
          <a:p>
            <a:pPr>
              <a:lnSpc>
                <a:spcPct val="150000"/>
              </a:lnSpc>
            </a:pPr>
            <a:endParaRPr lang="en-US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9A6D490B-546C-DBD7-FE46-77C9302B2627}"/>
              </a:ext>
            </a:extLst>
          </p:cNvPr>
          <p:cNvSpPr/>
          <p:nvPr/>
        </p:nvSpPr>
        <p:spPr>
          <a:xfrm>
            <a:off x="593969" y="5212862"/>
            <a:ext cx="6502400" cy="1391138"/>
          </a:xfrm>
          <a:prstGeom prst="rect">
            <a:avLst/>
          </a:prstGeom>
          <a:noFill/>
          <a:ln w="57150">
            <a:solidFill>
              <a:srgbClr val="568F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127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65EDB9-F8DF-5A50-79FB-0B3507986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31" y="234461"/>
            <a:ext cx="10515600" cy="995119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Importing and Working with Different Types of Data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45D3333-CB22-25F1-5686-E74F15B90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599" y="1622138"/>
            <a:ext cx="9821455" cy="506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033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Ein Bild, das Text, Screenshot, Zahl, Schrift enthält.&#10;&#10;Automatisch generierte Beschreibung">
            <a:extLst>
              <a:ext uri="{FF2B5EF4-FFF2-40B4-BE49-F238E27FC236}">
                <a16:creationId xmlns:a16="http://schemas.microsoft.com/office/drawing/2014/main" id="{36CBA0D2-9FD0-859D-FB69-BD907DA266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63"/>
          <a:stretch/>
        </p:blipFill>
        <p:spPr>
          <a:xfrm>
            <a:off x="2321169" y="1114230"/>
            <a:ext cx="6486770" cy="5663118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650631" y="234461"/>
            <a:ext cx="10515600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Produce formatted summary statistics tables</a:t>
            </a:r>
          </a:p>
        </p:txBody>
      </p:sp>
    </p:spTree>
    <p:extLst>
      <p:ext uri="{BB962C8B-B14F-4D97-AF65-F5344CB8AC3E}">
        <p14:creationId xmlns:p14="http://schemas.microsoft.com/office/powerpoint/2010/main" val="387368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7522307" y="184290"/>
            <a:ext cx="4669693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Calculate Correlations 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and Plot them nicely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AADC22C-2542-46FE-5E06-3363C954F48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55" r="1770" b="1984"/>
          <a:stretch/>
        </p:blipFill>
        <p:spPr>
          <a:xfrm>
            <a:off x="85969" y="184290"/>
            <a:ext cx="7041663" cy="648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305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4C2C2D45-A9F9-6334-18B6-5F9AF4020693}"/>
              </a:ext>
            </a:extLst>
          </p:cNvPr>
          <p:cNvSpPr txBox="1">
            <a:spLocks/>
          </p:cNvSpPr>
          <p:nvPr/>
        </p:nvSpPr>
        <p:spPr>
          <a:xfrm>
            <a:off x="650631" y="234461"/>
            <a:ext cx="5500077" cy="9951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Run Regressions and </a:t>
            </a:r>
            <a:b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sz="3600" b="1" dirty="0">
                <a:solidFill>
                  <a:srgbClr val="4581B4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Produce Regression Tables</a:t>
            </a:r>
          </a:p>
        </p:txBody>
      </p:sp>
      <p:pic>
        <p:nvPicPr>
          <p:cNvPr id="3" name="Grafik 2" descr="Ein Bild, das Text, Karte Menü, Screenshot, Zahl enthält.&#10;&#10;Automatisch generierte Beschreibung">
            <a:extLst>
              <a:ext uri="{FF2B5EF4-FFF2-40B4-BE49-F238E27FC236}">
                <a16:creationId xmlns:a16="http://schemas.microsoft.com/office/drawing/2014/main" id="{180A3D99-751B-71A6-E55B-5EC38FE2A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322" y="109413"/>
            <a:ext cx="5655369" cy="662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342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586</Words>
  <Application>Microsoft Office PowerPoint</Application>
  <PresentationFormat>Widescreen</PresentationFormat>
  <Paragraphs>94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Cambria Math</vt:lpstr>
      <vt:lpstr>Office</vt:lpstr>
      <vt:lpstr>Introduction to R  Session 1</vt:lpstr>
      <vt:lpstr>Course Instructors</vt:lpstr>
      <vt:lpstr>Course Instructors</vt:lpstr>
      <vt:lpstr>About this course</vt:lpstr>
      <vt:lpstr>Why this course? Why R?</vt:lpstr>
      <vt:lpstr>Importing and Working with Different Types of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Muhammad Muhamamd</dc:creator>
  <cp:lastModifiedBy>Domantas Undzėnas</cp:lastModifiedBy>
  <cp:revision>29</cp:revision>
  <dcterms:created xsi:type="dcterms:W3CDTF">2024-08-19T10:29:24Z</dcterms:created>
  <dcterms:modified xsi:type="dcterms:W3CDTF">2025-08-18T13:24:53Z</dcterms:modified>
</cp:coreProperties>
</file>